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44" autoAdjust="0"/>
  </p:normalViewPr>
  <p:slideViewPr>
    <p:cSldViewPr snapToGrid="0">
      <p:cViewPr varScale="1">
        <p:scale>
          <a:sx n="61" d="100"/>
          <a:sy n="61" d="100"/>
        </p:scale>
        <p:origin x="1493" y="274"/>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9/27/2025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9/27/2025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São Paulo</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223331"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Sábado, </a:t>
            </a:r>
            <a:r>
              <a:rPr lang="en-US" sz="2699" dirty="0">
                <a:solidFill>
                  <a:srgbClr val="FFFFFF">
                    <a:alpha val="100000"/>
                  </a:srgbClr>
                </a:solidFill>
                <a:latin typeface="Segoe UI Semibold" pitchFamily="34" charset="0"/>
                <a:ea typeface="Segoe UI Semibold" pitchFamily="34" charset="-122"/>
                <a:cs typeface="Segoe UI Semibold" pitchFamily="34" charset="-120"/>
              </a:rPr>
              <a:t>27/09/2025</a:t>
            </a:r>
            <a:endPar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Segoe UI Semibold" pitchFamily="34" charset="-122"/>
              <a:cs typeface="Segoe UI Semibold"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mn-ea"/>
                <a:cs typeface="Segoe UI Semibold" pitchFamily="34" charset="-120"/>
              </a:rPr>
              <a:t>FIAP – </a:t>
            </a:r>
            <a:r>
              <a:rPr lang="en-US" sz="2699">
                <a:solidFill>
                  <a:srgbClr val="FFFFFF">
                    <a:alpha val="100000"/>
                  </a:srgbClr>
                </a:solidFill>
                <a:latin typeface="Segoe UI Semibold" pitchFamily="34" charset="0"/>
                <a:cs typeface="Segoe UI Semibold" pitchFamily="34" charset="-120"/>
              </a:rPr>
              <a:t>São Paulo</a:t>
            </a: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-SP</a:t>
            </a:r>
            <a:endParaRPr kumimoji="0" lang="en-US" sz="26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Há</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muito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mais</a:t>
            </a:r>
            <a:r>
              <a:rPr lang="en-US" dirty="0">
                <a:latin typeface="Segoe UI" panose="020B0502040204020203" pitchFamily="34" charset="0"/>
                <a:ea typeface="Source Sans Pro" panose="020B0503030403020204" pitchFamily="34" charset="0"/>
                <a:cs typeface="Segoe UI" panose="020B0502040204020203" pitchFamily="34" charset="0"/>
              </a:rPr>
              <a:t> do que </a:t>
            </a:r>
            <a:r>
              <a:rPr lang="en-US" dirty="0" err="1">
                <a:latin typeface="Segoe UI" panose="020B0502040204020203" pitchFamily="34" charset="0"/>
                <a:ea typeface="Source Sans Pro" panose="020B0503030403020204" pitchFamily="34" charset="0"/>
                <a:cs typeface="Segoe UI" panose="020B0502040204020203" pitchFamily="34" charset="0"/>
              </a:rPr>
              <a:t>funcionalidades</a:t>
            </a:r>
            <a:r>
              <a:rPr lang="en-US" dirty="0">
                <a:latin typeface="Segoe UI" panose="020B0502040204020203" pitchFamily="34" charset="0"/>
                <a:ea typeface="Source Sans Pro" panose="020B0503030403020204" pitchFamily="34" charset="0"/>
                <a:cs typeface="Segoe UI" panose="020B0502040204020203" pitchFamily="34" charset="0"/>
              </a:rPr>
              <a:t> de </a:t>
            </a:r>
            <a:r>
              <a:rPr lang="en-US" dirty="0" err="1">
                <a:latin typeface="Segoe UI" panose="020B0502040204020203" pitchFamily="34" charset="0"/>
                <a:ea typeface="Source Sans Pro" panose="020B0503030403020204" pitchFamily="34" charset="0"/>
                <a:cs typeface="Segoe UI" panose="020B0502040204020203" pitchFamily="34" charset="0"/>
              </a:rPr>
              <a:t>edição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pt-BR" dirty="0">
                <a:latin typeface="Segoe UI" panose="020B0502040204020203" pitchFamily="34" charset="0"/>
                <a:ea typeface="Source Sans Pro" panose="020B0503030403020204" pitchFamily="34" charset="0"/>
                <a:cs typeface="Segoe UI" panose="020B0502040204020203" pitchFamily="34" charset="0"/>
              </a:rPr>
              <a:t>Seja com recursos integrados ou extensões avançadas, há recursos úteis para todos.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1438449" y="821407"/>
            <a:ext cx="9315102" cy="764994"/>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Codifique</a:t>
            </a:r>
            <a:r>
              <a:rPr lang="en-US" dirty="0">
                <a:latin typeface="Segoe UI" panose="020B0502040204020203" pitchFamily="34" charset="0"/>
                <a:ea typeface="Source Sans Pro" panose="020B0503030403020204" pitchFamily="34" charset="0"/>
                <a:cs typeface="Segoe UI" panose="020B0502040204020203" pitchFamily="34" charset="0"/>
              </a:rPr>
              <a:t> com </a:t>
            </a:r>
            <a:r>
              <a:rPr lang="en-US" dirty="0" err="1">
                <a:latin typeface="Segoe UI" panose="020B0502040204020203" pitchFamily="34" charset="0"/>
                <a:ea typeface="Source Sans Pro" panose="020B0503030403020204" pitchFamily="34" charset="0"/>
                <a:cs typeface="Segoe UI" panose="020B0502040204020203" pitchFamily="34" charset="0"/>
              </a:rPr>
              <a:t>recursos</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avançados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29"/>
            <a:ext cx="4435909" cy="2919110"/>
          </a:xfrm>
        </p:spPr>
        <p:txBody>
          <a:bodyPr/>
          <a:lstStyle/>
          <a:p>
            <a:r>
              <a:rPr lang="pt-BR" dirty="0">
                <a:latin typeface="Segoe UI" panose="020B0502040204020203" pitchFamily="34" charset="0"/>
                <a:cs typeface="Segoe UI" panose="020B0502040204020203" pitchFamily="34" charset="0"/>
              </a:rPr>
              <a:t>Lide com tarefas complexas e com várias etapas.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lê seu código-fonte, sugere edições em arquivos, executa comandos de terminal e responde a falhas de compilação ou teste — tudo em um loop até que a tarefa seja concluída.</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Refine ainda mais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para se adequar aos fluxos de trabalho da sua equipe com extensões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3"/>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4"/>
          <a:srcRect t="-36225" b="-36225"/>
          <a:stretch>
            <a:fillRect/>
          </a:stretch>
        </p:blipFill>
        <p:spPr>
          <a:xfrm>
            <a:off x="7864795" y="1187780"/>
            <a:ext cx="3255602" cy="3002308"/>
          </a:xfrm>
          <a:prstGeom prst="roundRect">
            <a:avLst>
              <a:gd name="adj" fmla="val 2850"/>
            </a:avLst>
          </a:prstGeom>
        </p:spPr>
      </p:pic>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pt-BR" b="1" dirty="0"/>
              <a:t>Qualquer modelo para</a:t>
            </a:r>
            <a:br>
              <a:rPr lang="pt-BR" b="1" dirty="0"/>
            </a:br>
            <a:r>
              <a:rPr lang="pt-BR" b="1" dirty="0"/>
              <a:t>qualquer equipe</a:t>
            </a:r>
            <a:endParaRPr lang="en-US" dirty="0">
              <a:latin typeface="Segoe UI Semibold" panose="020B0702040204020203" pitchFamily="34" charset="0"/>
              <a:cs typeface="Segoe UI Semibold" panose="020B0702040204020203" pitchFamily="34" charset="0"/>
            </a:endParaRP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pt-BR" dirty="0">
                <a:latin typeface="Segoe UI" panose="020B0502040204020203" pitchFamily="34" charset="0"/>
                <a:cs typeface="Segoe UI" panose="020B0502040204020203" pitchFamily="34" charset="0"/>
              </a:rPr>
              <a:t>Use modelos de IA out </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box (prontos para uso) como o Claude </a:t>
            </a:r>
            <a:r>
              <a:rPr lang="pt-BR" dirty="0" err="1">
                <a:latin typeface="Segoe UI" panose="020B0502040204020203" pitchFamily="34" charset="0"/>
                <a:cs typeface="Segoe UI" panose="020B0502040204020203" pitchFamily="34" charset="0"/>
              </a:rPr>
              <a:t>Sonnet</a:t>
            </a:r>
            <a:r>
              <a:rPr lang="pt-BR" dirty="0">
                <a:latin typeface="Segoe UI" panose="020B0502040204020203" pitchFamily="34" charset="0"/>
                <a:cs typeface="Segoe UI" panose="020B0502040204020203" pitchFamily="34" charset="0"/>
              </a:rPr>
              <a:t>, ou traga sua própria chave para acessar modelos da Azure, </a:t>
            </a:r>
            <a:r>
              <a:rPr lang="pt-BR" dirty="0" err="1">
                <a:latin typeface="Segoe UI" panose="020B0502040204020203" pitchFamily="34" charset="0"/>
                <a:cs typeface="Segoe UI" panose="020B0502040204020203" pitchFamily="34" charset="0"/>
              </a:rPr>
              <a:t>Anthropic</a:t>
            </a:r>
            <a:r>
              <a:rPr lang="pt-BR" dirty="0">
                <a:latin typeface="Segoe UI" panose="020B0502040204020203" pitchFamily="34" charset="0"/>
                <a:cs typeface="Segoe UI" panose="020B0502040204020203" pitchFamily="34" charset="0"/>
              </a:rPr>
              <a:t>, Google, </a:t>
            </a:r>
            <a:r>
              <a:rPr lang="pt-BR" dirty="0" err="1">
                <a:latin typeface="Segoe UI" panose="020B0502040204020203" pitchFamily="34" charset="0"/>
                <a:cs typeface="Segoe UI" panose="020B0502040204020203" pitchFamily="34" charset="0"/>
              </a:rPr>
              <a:t>Ollama</a:t>
            </a:r>
            <a:r>
              <a:rPr lang="pt-BR" dirty="0">
                <a:latin typeface="Segoe UI" panose="020B0502040204020203" pitchFamily="34" charset="0"/>
                <a:cs typeface="Segoe UI" panose="020B0502040204020203" pitchFamily="34" charset="0"/>
              </a:rPr>
              <a:t>, OpenAI e </a:t>
            </a:r>
            <a:r>
              <a:rPr lang="pt-BR" dirty="0" err="1">
                <a:latin typeface="Segoe UI" panose="020B0502040204020203" pitchFamily="34" charset="0"/>
                <a:cs typeface="Segoe UI" panose="020B0502040204020203" pitchFamily="34" charset="0"/>
              </a:rPr>
              <a:t>OpenRouter</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643952"/>
            <a:ext cx="3239551" cy="627605"/>
          </a:xfrm>
        </p:spPr>
        <p:txBody>
          <a:bodyPr/>
          <a:lstStyle/>
          <a:p>
            <a:r>
              <a:rPr lang="pt-BR" dirty="0">
                <a:latin typeface="Segoe UI Semibold" panose="020B0702040204020203" pitchFamily="34" charset="0"/>
                <a:cs typeface="Segoe UI Semibold" panose="020B0702040204020203" pitchFamily="34" charset="0"/>
              </a:rPr>
              <a:t>Um especialista em seu código-fonte</a:t>
            </a:r>
            <a:endParaRPr lang="en-US" dirty="0">
              <a:latin typeface="Segoe UI Semibold" panose="020B0702040204020203" pitchFamily="34" charset="0"/>
              <a:cs typeface="Segoe UI Semibold" panose="020B0702040204020203" pitchFamily="34" charset="0"/>
            </a:endParaRP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pt-BR" dirty="0">
                <a:latin typeface="Segoe UI" panose="020B0502040204020203" pitchFamily="34" charset="0"/>
                <a:cs typeface="Segoe UI" panose="020B0502040204020203" pitchFamily="34" charset="0"/>
              </a:rPr>
              <a:t>Seu código-fonte está indexado localmente e remotamente (no GitHub) para entender o que é relevante, permitindo interações rápidas e com consciência do contexto.</a:t>
            </a:r>
            <a:endParaRPr lang="en-US"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Uma IA que </a:t>
            </a:r>
            <a:r>
              <a:rPr lang="en-US" dirty="0" err="1">
                <a:latin typeface="Segoe UI Semibold" panose="020B0702040204020203" pitchFamily="34" charset="0"/>
                <a:cs typeface="Segoe UI Semibold" panose="020B0702040204020203" pitchFamily="34" charset="0"/>
              </a:rPr>
              <a:t>trabalha</a:t>
            </a:r>
            <a:r>
              <a:rPr lang="en-US" dirty="0">
                <a:latin typeface="Segoe UI Semibold" panose="020B0702040204020203" pitchFamily="34" charset="0"/>
                <a:cs typeface="Segoe UI Semibold" panose="020B0702040204020203" pitchFamily="34" charset="0"/>
              </a:rPr>
              <a:t> do </a:t>
            </a:r>
            <a:r>
              <a:rPr lang="en-US" dirty="0" err="1">
                <a:latin typeface="Segoe UI Semibold" panose="020B0702040204020203" pitchFamily="34" charset="0"/>
                <a:cs typeface="Segoe UI Semibold" panose="020B0702040204020203" pitchFamily="34" charset="0"/>
              </a:rPr>
              <a:t>jeito</a:t>
            </a:r>
            <a:r>
              <a:rPr lang="en-US" dirty="0">
                <a:latin typeface="Segoe UI Semibold" panose="020B0702040204020203" pitchFamily="34" charset="0"/>
                <a:cs typeface="Segoe UI Semibold" panose="020B0702040204020203" pitchFamily="34" charset="0"/>
              </a:rPr>
              <a:t> que </a:t>
            </a:r>
            <a:r>
              <a:rPr lang="en-US" dirty="0" err="1">
                <a:latin typeface="Segoe UI Semibold" panose="020B0702040204020203" pitchFamily="34" charset="0"/>
                <a:cs typeface="Segoe UI Semibold" panose="020B0702040204020203" pitchFamily="34" charset="0"/>
              </a:rPr>
              <a:t>você</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faz</a:t>
            </a:r>
            <a:endParaRPr lang="en-US" dirty="0">
              <a:latin typeface="Segoe UI Semibold" panose="020B0702040204020203" pitchFamily="34" charset="0"/>
              <a:cs typeface="Segoe UI Semibold" panose="020B0702040204020203" pitchFamily="34" charset="0"/>
            </a:endParaRP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pt-BR" dirty="0">
                <a:latin typeface="Segoe UI" panose="020B0502040204020203" pitchFamily="34" charset="0"/>
                <a:cs typeface="Segoe UI" panose="020B0502040204020203" pitchFamily="34" charset="0"/>
              </a:rPr>
              <a:t>Personalize as interações usando instruções customizadas e arquivos de prompt reutilizáveis ​​adaptados aos seus fluxos de trabalho, ferramentas e projetos.</a:t>
            </a:r>
            <a:endParaRPr lang="en-US" dirty="0">
              <a:latin typeface="Segoe UI" panose="020B0502040204020203" pitchFamily="34" charset="0"/>
              <a:cs typeface="Segoe UI" panose="020B0502040204020203" pitchFamily="34" charset="0"/>
            </a:endParaRP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5"/>
          <a:srcRect t="-30834" b="-30834"/>
          <a:stretch>
            <a:fillRect/>
          </a:stretch>
        </p:blipFill>
        <p:spPr>
          <a:xfrm>
            <a:off x="420061" y="658537"/>
            <a:ext cx="3739441" cy="3386820"/>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959585"/>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prevê seu próximo passo enquanto você codifica. Use a tecla </a:t>
            </a:r>
            <a:r>
              <a:rPr lang="pt-BR" dirty="0" err="1">
                <a:latin typeface="Segoe UI" panose="020B0502040204020203" pitchFamily="34" charset="0"/>
                <a:cs typeface="Segoe UI" panose="020B0502040204020203" pitchFamily="34" charset="0"/>
              </a:rPr>
              <a:t>Tab</a:t>
            </a:r>
            <a:r>
              <a:rPr lang="pt-BR" dirty="0">
                <a:latin typeface="Segoe UI" panose="020B0502040204020203" pitchFamily="34" charset="0"/>
                <a:cs typeface="Segoe UI" panose="020B0502040204020203" pitchFamily="34" charset="0"/>
              </a:rPr>
              <a:t> para aceitar sugestões de IA diretamente no seu editor. Ele recomenda de forma inteligente o que alterar — e onde — com base nas edições que você já está fazendo.</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Seu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81529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Sugestões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em</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tempo real </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5" y="3494826"/>
            <a:ext cx="3109474"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Comentários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631648"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500" dirty="0">
                <a:solidFill>
                  <a:srgbClr val="FFFFFE"/>
                </a:solidFill>
                <a:latin typeface="Segoe UI" panose="020B0502040204020203" pitchFamily="34" charset="0"/>
                <a:cs typeface="Segoe UI" panose="020B0502040204020203" pitchFamily="34" charset="0"/>
              </a:rPr>
              <a:t>       M</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odelo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gpt4o-copilot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aprimorado</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Colabore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Crie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 nova central de </a:t>
            </a:r>
            <a:r>
              <a:rPr kumimoji="0" lang="en-US" sz="1800" b="0" i="0" u="none" strike="noStrike" kern="1200" cap="none" spc="0" normalizeH="0" baseline="0" noProof="0" dirty="0" err="1">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comando</a:t>
            </a: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2238449" y="603618"/>
            <a:ext cx="7860894" cy="990471"/>
          </a:xfrm>
          <a:prstGeom prst="rect">
            <a:avLst/>
          </a:prstGeom>
          <a:noFill/>
          <a:ln/>
        </p:spPr>
        <p:txBody>
          <a:bodyPr wrap="square" lIns="0" tIns="0" rIns="0" bIns="0" rtlCol="0" anchor="t"/>
          <a:lstStyle/>
          <a:p>
            <a:pPr lvl="0" algn="ctr" defTabSz="457109">
              <a:lnSpc>
                <a:spcPts val="3399"/>
              </a:lnSpc>
              <a:defRPr/>
            </a:pPr>
            <a:r>
              <a:rPr lang="pt-BR" sz="2999" kern="0" spc="-60" dirty="0">
                <a:solidFill>
                  <a:srgbClr val="F5F5F5">
                    <a:alpha val="100000"/>
                  </a:srgbClr>
                </a:solidFill>
                <a:latin typeface="Segoe UI Variable Display Semibold" pitchFamily="34" charset="0"/>
                <a:ea typeface="Segoe UI Variable Display Semibold" pitchFamily="34" charset="-122"/>
                <a:cs typeface="Segoe UI Variable Display Semibold" pitchFamily="34" charset="-120"/>
              </a:rPr>
              <a:t>Os desenvolvedores gastam apenas uma fração do seu tempo escrevendo novos códigos</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41068" y="3828103"/>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 /</a:t>
            </a:r>
          </a:p>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 GitHub Copilot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pode</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ajudar</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você</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com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tudo</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a:t>
            </a:r>
            <a:r>
              <a:rPr lang="en-US" sz="1400" kern="0" spc="-28" dirty="0">
                <a:solidFill>
                  <a:srgbClr val="F5F5F5">
                    <a:alpha val="100000"/>
                  </a:srgbClr>
                </a:solidFill>
                <a:latin typeface="Segoe UI Variable Display Regular"/>
              </a:rPr>
              <a:t> / </a:t>
            </a: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err="1">
                <a:latin typeface="Segoe UI" panose="020B0502040204020203" pitchFamily="34" charset="0"/>
                <a:cs typeface="Segoe UI" panose="020B0502040204020203" pitchFamily="34" charset="0"/>
              </a:rPr>
              <a:t>Exemplo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prático</a:t>
            </a:r>
            <a:r>
              <a:rPr lang="en-US" dirty="0">
                <a:latin typeface="Segoe UI" panose="020B0502040204020203" pitchFamily="34" charset="0"/>
                <a:cs typeface="Segoe UI" panose="020B0502040204020203" pitchFamily="34" charset="0"/>
              </a:rPr>
              <a:t> (Demo)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lvl="0">
              <a:lnSpc>
                <a:spcPts val="5903"/>
              </a:lnSpc>
              <a:defRPr/>
            </a:pPr>
            <a:r>
              <a:rPr lang="pt-BR" sz="4799" kern="0" spc="-144" dirty="0">
                <a:solidFill>
                  <a:srgbClr val="FFFFFF">
                    <a:alpha val="100000"/>
                  </a:srgbClr>
                </a:solidFill>
                <a:latin typeface="Segoe UI Variable Text Semibold" pitchFamily="34" charset="0"/>
              </a:rPr>
              <a:t>O Editor de</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Código de IA</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Open </a:t>
            </a:r>
            <a:r>
              <a:rPr lang="pt-BR" sz="4799" kern="0" spc="-144" dirty="0" err="1">
                <a:solidFill>
                  <a:srgbClr val="FFFFFF">
                    <a:alpha val="100000"/>
                  </a:srgbClr>
                </a:solidFill>
                <a:latin typeface="Segoe UI Variable Text Semibold" pitchFamily="34" charset="0"/>
              </a:rPr>
              <a:t>Source</a:t>
            </a: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Técnicas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a:t>
            </a: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Essenciais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para GitHub Copilot no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Agora </a:t>
            </a:r>
            <a:r>
              <a:rPr kumimoji="0" lang="en-US" sz="1400" b="0" i="0" u="none" strike="noStrike" kern="0" cap="none" spc="-28" normalizeH="0" baseline="0" noProof="0" dirty="0" err="1">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disponível</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no </a:t>
            </a:r>
            <a:r>
              <a:rPr kumimoji="0" lang="en-US" sz="1400" b="1"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e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Últimos</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123658"/>
          </a:xfrm>
          <a:prstGeom prst="rect">
            <a:avLst/>
          </a:prstGeom>
          <a:noFill/>
        </p:spPr>
        <p:txBody>
          <a:bodyPr wrap="square">
            <a:spAutoFit/>
          </a:bodyPr>
          <a:lstStyle/>
          <a:p>
            <a:pPr lvl="0">
              <a:defRPr/>
            </a:pPr>
            <a:r>
              <a:rPr lang="pt-BR" b="1" dirty="0"/>
              <a:t>Use o melhor modelo para sua tarefa e projeto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com suporte para os últimos modelos da OpenAI, </a:t>
            </a:r>
            <a:r>
              <a:rPr lang="pt-BR" sz="1600" dirty="0" err="1">
                <a:solidFill>
                  <a:srgbClr val="FFFFFE"/>
                </a:solidFill>
                <a:latin typeface="Segoe UI" panose="020B0502040204020203" pitchFamily="34" charset="0"/>
                <a:cs typeface="Segoe UI" panose="020B0502040204020203" pitchFamily="34" charset="0"/>
              </a:rPr>
              <a:t>Anthropic</a:t>
            </a:r>
            <a:r>
              <a:rPr lang="pt-BR" sz="1600" dirty="0">
                <a:solidFill>
                  <a:srgbClr val="FFFFFE"/>
                </a:solidFill>
                <a:latin typeface="Segoe UI" panose="020B0502040204020203" pitchFamily="34" charset="0"/>
                <a:cs typeface="Segoe UI" panose="020B0502040204020203" pitchFamily="34" charset="0"/>
              </a:rPr>
              <a:t> e Gemini, incluindo GPT 5, Gemini 2.5 Pro e Claude </a:t>
            </a:r>
            <a:r>
              <a:rPr lang="pt-BR" sz="1600" dirty="0" err="1">
                <a:solidFill>
                  <a:srgbClr val="FFFFFE"/>
                </a:solidFill>
                <a:latin typeface="Segoe UI" panose="020B0502040204020203" pitchFamily="34" charset="0"/>
                <a:cs typeface="Segoe UI" panose="020B0502040204020203" pitchFamily="34" charset="0"/>
              </a:rPr>
              <a:t>Sonnet</a:t>
            </a:r>
            <a:r>
              <a:rPr lang="pt-BR" sz="1600" dirty="0">
                <a:solidFill>
                  <a:srgbClr val="FFFFFE"/>
                </a:solidFill>
                <a:latin typeface="Segoe UI" panose="020B0502040204020203" pitchFamily="34" charset="0"/>
                <a:cs typeface="Segoe UI" panose="020B0502040204020203" pitchFamily="34" charset="0"/>
              </a:rPr>
              <a:t> 4.</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Melhore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suas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interações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com o GitHub Copilot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tirando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múltiplos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modelos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Utilize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seu</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próprio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800767"/>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Conecte-se a provedores de LLM customizados e use o modelo que melhor funciona para você.</a:t>
            </a:r>
          </a:p>
          <a:p>
            <a:pPr lvl="0">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incluindo</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datacenters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governamentais</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a:t>
            </a:r>
            <a:r>
              <a:rPr kumimoji="0" lang="en-US" sz="1600" b="0" i="1"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apenas</a:t>
            </a:r>
            <a:endPar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293209"/>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Crie </a:t>
            </a:r>
            <a:r>
              <a:rPr lang="pt-BR" sz="1600" b="1" dirty="0">
                <a:solidFill>
                  <a:schemeClr val="accent4">
                    <a:lumMod val="75000"/>
                  </a:schemeClr>
                </a:solidFill>
                <a:latin typeface="Segoe UI" panose="020B0502040204020203" pitchFamily="34" charset="0"/>
                <a:cs typeface="Segoe UI" panose="020B0502040204020203" pitchFamily="34" charset="0"/>
              </a:rPr>
              <a:t>workflows repetíveis e com tecnologia de IA para sua equipe</a:t>
            </a:r>
            <a:r>
              <a:rPr lang="pt-BR" sz="1600" dirty="0">
                <a:solidFill>
                  <a:srgbClr val="FFFFFE"/>
                </a:solidFill>
                <a:latin typeface="Segoe UI" panose="020B0502040204020203" pitchFamily="34" charset="0"/>
                <a:cs typeface="Segoe UI" panose="020B0502040204020203" pitchFamily="34" charset="0"/>
              </a:rPr>
              <a:t>, com </a:t>
            </a:r>
            <a:r>
              <a:rPr lang="pt-BR" sz="1600" b="1" dirty="0">
                <a:solidFill>
                  <a:schemeClr val="accent4">
                    <a:lumMod val="75000"/>
                  </a:schemeClr>
                </a:solidFill>
                <a:latin typeface="Segoe UI" panose="020B0502040204020203" pitchFamily="34" charset="0"/>
                <a:cs typeface="Segoe UI" panose="020B0502040204020203" pitchFamily="34" charset="0"/>
              </a:rPr>
              <a:t>arquivos de prompt</a:t>
            </a:r>
            <a:r>
              <a:rPr lang="pt-BR" sz="1600" b="1" dirty="0">
                <a:solidFill>
                  <a:srgbClr val="FFFFFE"/>
                </a:solidFill>
                <a:latin typeface="Segoe UI" panose="020B0502040204020203" pitchFamily="34" charset="0"/>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que descrevem seus próprios prompts, ferramentas e modelos.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Escale</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conhecimento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domínio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sêniores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do time com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Crie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que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encapsulam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diferentes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planejamento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Descubra</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os</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recursos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comunidade</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a:t>
            </a:r>
            <a:r>
              <a:rPr lang="en-US" sz="1600" dirty="0" err="1">
                <a:solidFill>
                  <a:srgbClr val="FFFFFE"/>
                </a:solidFill>
                <a:latin typeface="Segoe UI" panose="020B0502040204020203" pitchFamily="34" charset="0"/>
                <a:cs typeface="Segoe UI" panose="020B0502040204020203" pitchFamily="34" charset="0"/>
              </a:rPr>
              <a:t>repositório</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Estenda</a:t>
            </a:r>
            <a:r>
              <a:rPr kumimoji="0" lang="en-US" sz="3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 agent mode com Model Context Protocol (MCP)</a:t>
            </a:r>
            <a:endParaRPr kumimoji="0" lang="en-US" sz="20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2062103"/>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Personalize o </a:t>
            </a:r>
            <a:r>
              <a:rPr lang="pt-BR" sz="1600" dirty="0" err="1">
                <a:solidFill>
                  <a:srgbClr val="FFFFFE"/>
                </a:solidFill>
                <a:latin typeface="Segoe UI" panose="020B0502040204020203" pitchFamily="34" charset="0"/>
                <a:cs typeface="Segoe UI" panose="020B0502040204020203" pitchFamily="34" charset="0"/>
              </a:rPr>
              <a:t>agent</a:t>
            </a:r>
            <a:r>
              <a:rPr lang="pt-BR" sz="1600" dirty="0">
                <a:solidFill>
                  <a:srgbClr val="FFFFFE"/>
                </a:solidFill>
                <a:latin typeface="Segoe UI" panose="020B0502040204020203" pitchFamily="34" charset="0"/>
                <a:cs typeface="Segoe UI" panose="020B0502040204020203" pitchFamily="34" charset="0"/>
              </a:rPr>
              <a:t> </a:t>
            </a:r>
            <a:r>
              <a:rPr lang="pt-BR" sz="1600" dirty="0" err="1">
                <a:solidFill>
                  <a:srgbClr val="FFFFFE"/>
                </a:solidFill>
                <a:latin typeface="Segoe UI" panose="020B0502040204020203" pitchFamily="34" charset="0"/>
                <a:cs typeface="Segoe UI" panose="020B0502040204020203" pitchFamily="34" charset="0"/>
              </a:rPr>
              <a:t>mode</a:t>
            </a:r>
            <a:r>
              <a:rPr lang="pt-BR" sz="1600" dirty="0">
                <a:solidFill>
                  <a:srgbClr val="FFFFFE"/>
                </a:solidFill>
                <a:latin typeface="Segoe UI" panose="020B0502040204020203" pitchFamily="34" charset="0"/>
                <a:cs typeface="Segoe UI" panose="020B0502040204020203" pitchFamily="34" charset="0"/>
              </a:rPr>
              <a:t> à sua maneira, adicionando ferramentas disponibilizadas por MCP Servers de soluções como </a:t>
            </a:r>
            <a:r>
              <a:rPr lang="pt-BR" sz="1600" dirty="0" err="1">
                <a:solidFill>
                  <a:srgbClr val="FFFFFE"/>
                </a:solidFill>
                <a:latin typeface="Segoe UI" panose="020B0502040204020203" pitchFamily="34" charset="0"/>
                <a:cs typeface="Segoe UI" panose="020B0502040204020203" pitchFamily="34" charset="0"/>
              </a:rPr>
              <a:t>Figma</a:t>
            </a:r>
            <a:r>
              <a:rPr lang="pt-BR" sz="1600" dirty="0">
                <a:solidFill>
                  <a:srgbClr val="FFFFFE"/>
                </a:solidFill>
                <a:latin typeface="Segoe UI" panose="020B0502040204020203" pitchFamily="34" charset="0"/>
                <a:cs typeface="Segoe UI" panose="020B0502040204020203" pitchFamily="34" charset="0"/>
              </a:rPr>
              <a:t>, GitHub ou </a:t>
            </a:r>
            <a:r>
              <a:rPr lang="pt-BR" sz="1600" dirty="0" err="1">
                <a:solidFill>
                  <a:srgbClr val="FFFFFE"/>
                </a:solidFill>
                <a:latin typeface="Segoe UI" panose="020B0502040204020203" pitchFamily="34" charset="0"/>
                <a:cs typeface="Segoe UI" panose="020B0502040204020203" pitchFamily="34" charset="0"/>
              </a:rPr>
              <a:t>Perplexity</a:t>
            </a:r>
            <a:r>
              <a:rPr lang="pt-BR" sz="1600" dirty="0">
                <a:solidFill>
                  <a:srgbClr val="FFFFFE"/>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lang="pt-BR" sz="1600" dirty="0">
                <a:solidFill>
                  <a:srgbClr val="FFFFFE"/>
                </a:solidFill>
                <a:latin typeface="Segoe UI" panose="020B0502040204020203" pitchFamily="34" charset="0"/>
                <a:cs typeface="Segoe UI" panose="020B0502040204020203" pitchFamily="34" charset="0"/>
              </a:rPr>
              <a:t>O VS </a:t>
            </a:r>
            <a:r>
              <a:rPr lang="pt-BR" sz="1600" dirty="0" err="1">
                <a:solidFill>
                  <a:srgbClr val="FFFFFE"/>
                </a:solidFill>
                <a:latin typeface="Segoe UI" panose="020B0502040204020203" pitchFamily="34" charset="0"/>
                <a:cs typeface="Segoe UI" panose="020B0502040204020203" pitchFamily="34" charset="0"/>
              </a:rPr>
              <a:t>Code</a:t>
            </a:r>
            <a:r>
              <a:rPr lang="pt-BR" sz="1600" dirty="0">
                <a:solidFill>
                  <a:srgbClr val="FFFFFE"/>
                </a:solidFill>
                <a:latin typeface="Segoe UI" panose="020B0502040204020203" pitchFamily="34" charset="0"/>
                <a:cs typeface="Segoe UI" panose="020B0502040204020203" pitchFamily="34" charset="0"/>
              </a:rPr>
              <a:t> é o </a:t>
            </a:r>
            <a:r>
              <a:rPr lang="en-US" sz="1600" i="1" dirty="0" err="1">
                <a:solidFill>
                  <a:srgbClr val="FFFFFE"/>
                </a:solidFill>
                <a:latin typeface="Segoe UI" panose="020B0502040204020203" pitchFamily="34" charset="0"/>
                <a:cs typeface="Segoe UI" panose="020B0502040204020203" pitchFamily="34" charset="0"/>
              </a:rPr>
              <a:t>único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editor </a:t>
            </a:r>
            <a:r>
              <a:rPr lang="pt-BR" sz="1600" dirty="0">
                <a:solidFill>
                  <a:srgbClr val="FFFFFE"/>
                </a:solidFill>
                <a:latin typeface="Segoe UI" panose="020B0502040204020203" pitchFamily="34" charset="0"/>
                <a:cs typeface="Segoe UI" panose="020B0502040204020203" pitchFamily="34" charset="0"/>
              </a:rPr>
              <a:t>a suportar a especificação completa do MCP, incluindo </a:t>
            </a:r>
            <a:r>
              <a:rPr lang="pt-BR" sz="1600" dirty="0" err="1">
                <a:solidFill>
                  <a:srgbClr val="FFFFFE"/>
                </a:solidFill>
                <a:latin typeface="Segoe UI" panose="020B0502040204020203" pitchFamily="34" charset="0"/>
                <a:cs typeface="Segoe UI" panose="020B0502040204020203" pitchFamily="34" charset="0"/>
              </a:rPr>
              <a:t>OAuth</a:t>
            </a:r>
            <a:r>
              <a:rPr lang="pt-BR" sz="1600" dirty="0">
                <a:solidFill>
                  <a:srgbClr val="FFFFFE"/>
                </a:solidFill>
                <a:latin typeface="Segoe UI" panose="020B0502040204020203" pitchFamily="34" charset="0"/>
                <a:cs typeface="Segoe UI" panose="020B0502040204020203" pitchFamily="34" charset="0"/>
              </a:rPr>
              <a:t>, prompts, </a:t>
            </a:r>
            <a:r>
              <a:rPr lang="pt-BR" sz="1600" dirty="0" err="1">
                <a:solidFill>
                  <a:srgbClr val="FFFFFE"/>
                </a:solidFill>
                <a:latin typeface="Segoe UI" panose="020B0502040204020203" pitchFamily="34" charset="0"/>
                <a:cs typeface="Segoe UI" panose="020B0502040204020203" pitchFamily="34" charset="0"/>
              </a:rPr>
              <a:t>sampling</a:t>
            </a:r>
            <a:r>
              <a:rPr lang="pt-BR" sz="1600" dirty="0">
                <a:solidFill>
                  <a:srgbClr val="FFFFFE"/>
                </a:solidFill>
                <a:latin typeface="Segoe UI" panose="020B0502040204020203" pitchFamily="34" charset="0"/>
                <a:cs typeface="Segoe UI" panose="020B0502040204020203" pitchFamily="34" charset="0"/>
              </a:rPr>
              <a:t> e recursos.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000282"/>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1652036"/>
            <a:ext cx="4496015" cy="2142041"/>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pt-BR" sz="3600" b="1" dirty="0" err="1">
                <a:solidFill>
                  <a:srgbClr val="FFFFFE"/>
                </a:solidFill>
                <a:latin typeface="Segoe UI" panose="020B0502040204020203" pitchFamily="34" charset="0"/>
                <a:cs typeface="Segoe UI" panose="020B0502040204020203" pitchFamily="34" charset="0"/>
              </a:rPr>
              <a:t>Agents</a:t>
            </a:r>
            <a:r>
              <a:rPr lang="pt-BR" sz="3600" b="1" dirty="0">
                <a:solidFill>
                  <a:srgbClr val="FFFFFE"/>
                </a:solidFill>
                <a:latin typeface="Segoe UI" panose="020B0502040204020203" pitchFamily="34" charset="0"/>
                <a:cs typeface="Segoe UI" panose="020B0502040204020203" pitchFamily="34" charset="0"/>
              </a:rPr>
              <a:t> especializados para reduzir o trabalho do desenvolvedor</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569660"/>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Membros expert em um time para resolver problemas específicos e reduzir o trabalho de engenharia.</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srgbClr val="FFFFFE"/>
                </a:solidFill>
                <a:latin typeface="Segoe UI" panose="020B0502040204020203" pitchFamily="34" charset="0"/>
                <a:cs typeface="Segoe UI" panose="020B0502040204020203" pitchFamily="34" charset="0"/>
              </a:rPr>
              <a:t>Facilite</a:t>
            </a:r>
            <a:r>
              <a:rPr lang="en-US" sz="1600" dirty="0">
                <a:solidFill>
                  <a:srgbClr val="FFFFFE"/>
                </a:solidFill>
                <a:latin typeface="Segoe UI" panose="020B0502040204020203" pitchFamily="34" charset="0"/>
                <a:cs typeface="Segoe UI" panose="020B0502040204020203" pitchFamily="34" charset="0"/>
              </a:rPr>
              <a:t> updates com </a:t>
            </a: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agents para .NET e Java</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Delegue</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tarefas</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agents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assíncronos</a:t>
            </a:r>
            <a:endPar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293209"/>
          </a:xfrm>
          <a:prstGeom prst="rect">
            <a:avLst/>
          </a:prstGeom>
          <a:noFill/>
        </p:spPr>
        <p:txBody>
          <a:bodyPr wrap="square">
            <a:spAutoFit/>
          </a:bodyPr>
          <a:lstStyle/>
          <a:p>
            <a:pPr lvl="0">
              <a:defRPr/>
            </a:pP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desenvolvedores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podem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b="1" dirty="0">
                <a:solidFill>
                  <a:srgbClr val="FFFFFE"/>
                </a:solidFill>
                <a:latin typeface="Segoe UI" panose="020B0502040204020203" pitchFamily="34" charset="0"/>
                <a:cs typeface="Segoe UI" panose="020B0502040204020203" pitchFamily="34" charset="0"/>
              </a:rPr>
              <a:t>conseguir ainda mais com </a:t>
            </a:r>
            <a:r>
              <a:rPr lang="pt-BR" sz="1600" b="1" dirty="0" err="1">
                <a:solidFill>
                  <a:srgbClr val="FFFFFE"/>
                </a:solidFill>
                <a:latin typeface="Segoe UI" panose="020B0502040204020203" pitchFamily="34" charset="0"/>
                <a:cs typeface="Segoe UI" panose="020B0502040204020203" pitchFamily="34" charset="0"/>
              </a:rPr>
              <a:t>agend</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mode</a:t>
            </a:r>
            <a:r>
              <a:rPr lang="pt-BR" sz="1600" b="1" dirty="0">
                <a:solidFill>
                  <a:srgbClr val="FFFFFE"/>
                </a:solidFill>
                <a:latin typeface="Segoe UI" panose="020B0502040204020203" pitchFamily="34" charset="0"/>
                <a:cs typeface="Segoe UI" panose="020B0502040204020203" pitchFamily="34" charset="0"/>
              </a:rPr>
              <a:t> delegando tarefas ao </a:t>
            </a:r>
            <a:r>
              <a:rPr lang="pt-BR" sz="1600" b="1" dirty="0" err="1">
                <a:solidFill>
                  <a:srgbClr val="FFFFFE"/>
                </a:solidFill>
                <a:latin typeface="Segoe UI" panose="020B0502040204020203" pitchFamily="34" charset="0"/>
                <a:cs typeface="Segoe UI" panose="020B0502040204020203" pitchFamily="34" charset="0"/>
              </a:rPr>
              <a:t>coding</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agent</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VS Code.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Um coding agent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trabalha</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qualquer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outro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um time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criando </a:t>
            </a:r>
            <a:r>
              <a:rPr lang="pt-BR" sz="1600" dirty="0" err="1">
                <a:solidFill>
                  <a:srgbClr val="FFFFFE"/>
                </a:solidFill>
                <a:latin typeface="Segoe UI" panose="020B0502040204020203" pitchFamily="34" charset="0"/>
                <a:cs typeface="Segoe UI" panose="020B0502040204020203" pitchFamily="34" charset="0"/>
              </a:rPr>
              <a:t>issues</a:t>
            </a:r>
            <a:r>
              <a:rPr lang="pt-BR" sz="1600" dirty="0">
                <a:solidFill>
                  <a:srgbClr val="FFFFFE"/>
                </a:solidFill>
                <a:latin typeface="Segoe UI" panose="020B0502040204020203" pitchFamily="34" charset="0"/>
                <a:cs typeface="Segoe UI" panose="020B0502040204020203" pitchFamily="34" charset="0"/>
              </a:rPr>
              <a:t> e submetendo </a:t>
            </a:r>
            <a:r>
              <a:rPr lang="pt-BR" sz="1600" dirty="0" err="1">
                <a:solidFill>
                  <a:srgbClr val="FFFFFE"/>
                </a:solidFill>
                <a:latin typeface="Segoe UI" panose="020B0502040204020203" pitchFamily="34" charset="0"/>
                <a:cs typeface="Segoe UI" panose="020B0502040204020203" pitchFamily="34" charset="0"/>
              </a:rPr>
              <a:t>PRs</a:t>
            </a:r>
            <a:r>
              <a:rPr lang="pt-BR" sz="1600" dirty="0">
                <a:solidFill>
                  <a:srgbClr val="FFFFFE"/>
                </a:solidFill>
                <a:latin typeface="Segoe UI" panose="020B0502040204020203" pitchFamily="34" charset="0"/>
                <a:cs typeface="Segoe UI" panose="020B0502040204020203" pitchFamily="34" charset="0"/>
              </a:rPr>
              <a:t>.</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Tire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da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integraçã</a:t>
            </a:r>
            <a:r>
              <a:rPr lang="en-US" sz="1600" b="1" dirty="0">
                <a:solidFill>
                  <a:srgbClr val="FFFFFE"/>
                </a:solidFill>
                <a:latin typeface="Segoe UI" panose="020B0502040204020203" pitchFamily="34" charset="0"/>
                <a:cs typeface="Segoe UI" panose="020B0502040204020203" pitchFamily="34" charset="0"/>
              </a:rPr>
              <a:t>o com a </a:t>
            </a:r>
            <a:r>
              <a:rPr lang="en-US" sz="1600" b="1" dirty="0" err="1">
                <a:solidFill>
                  <a:srgbClr val="FFFFFE"/>
                </a:solidFill>
                <a:latin typeface="Segoe UI" panose="020B0502040204020203" pitchFamily="34" charset="0"/>
                <a:cs typeface="Segoe UI" panose="020B0502040204020203" pitchFamily="34" charset="0"/>
              </a:rPr>
              <a:t>plataforma</a:t>
            </a:r>
            <a:r>
              <a:rPr lang="en-US" sz="1600" b="1" dirty="0">
                <a:solidFill>
                  <a:srgbClr val="FFFFFE"/>
                </a:solidFill>
                <a:latin typeface="Segoe UI" panose="020B0502040204020203" pitchFamily="34" charset="0"/>
                <a:cs typeface="Segoe UI" panose="020B0502040204020203" pitchFamily="34" charset="0"/>
              </a:rPr>
              <a:t> GitHub </a:t>
            </a:r>
            <a:r>
              <a:rPr lang="en-US" sz="1600" b="1" dirty="0" err="1">
                <a:solidFill>
                  <a:srgbClr val="FFFFFE"/>
                </a:solidFill>
                <a:latin typeface="Segoe UI" panose="020B0502040204020203" pitchFamily="34" charset="0"/>
                <a:cs typeface="Segoe UI" panose="020B0502040204020203" pitchFamily="34" charset="0"/>
              </a:rPr>
              <a:t>em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IDEs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que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Desenvolvedores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adoram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err="1">
                <a:latin typeface="Segoe UI" panose="020B0502040204020203" pitchFamily="34" charset="0"/>
                <a:cs typeface="Segoe UI" panose="020B0502040204020203" pitchFamily="34" charset="0"/>
              </a:rPr>
              <a:t>Introdução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ao</a:t>
            </a:r>
            <a:r>
              <a:rPr lang="en-US" dirty="0">
                <a:latin typeface="Segoe UI" panose="020B0502040204020203" pitchFamily="34" charset="0"/>
                <a:cs typeface="Segoe UI" panose="020B0502040204020203" pitchFamily="34" charset="0"/>
              </a:rPr>
              <a:t>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Últimos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Recursos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IA</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
        <p:nvSpPr>
          <p:cNvPr id="14" name="Title 1">
            <a:extLst>
              <a:ext uri="{FF2B5EF4-FFF2-40B4-BE49-F238E27FC236}">
                <a16:creationId xmlns:a16="http://schemas.microsoft.com/office/drawing/2014/main" id="{48E90535-6DF2-9C90-27B3-7230F4BFB1FB}"/>
              </a:ext>
            </a:extLst>
          </p:cNvPr>
          <p:cNvSpPr txBox="1">
            <a:spLocks/>
          </p:cNvSpPr>
          <p:nvPr/>
        </p:nvSpPr>
        <p:spPr>
          <a:xfrm>
            <a:off x="660153" y="734374"/>
            <a:ext cx="6914353" cy="1400766"/>
          </a:xfrm>
          <a:prstGeom prst="rect">
            <a:avLst/>
          </a:prstGeom>
          <a:solidFill>
            <a:schemeClr val="bg1"/>
          </a:solidFill>
        </p:spPr>
        <p:txBody>
          <a:bodyPr>
            <a:normAutofit/>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en-US" sz="6600" dirty="0" err="1">
                <a:latin typeface="Segoe UI" panose="020B0502040204020203" pitchFamily="34" charset="0"/>
                <a:cs typeface="Segoe UI" panose="020B0502040204020203" pitchFamily="34" charset="0"/>
              </a:rPr>
              <a:t>Obrigado</a:t>
            </a:r>
            <a:r>
              <a:rPr lang="en-US" sz="6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normAutofit/>
          </a:bodyPr>
          <a:lstStyle/>
          <a:p>
            <a:r>
              <a:rPr lang="en-US" sz="4400" dirty="0" err="1">
                <a:latin typeface="Segoe UI" panose="020B0502040204020203" pitchFamily="34" charset="0"/>
                <a:cs typeface="Segoe UI" panose="020B0502040204020203" pitchFamily="34" charset="0"/>
              </a:rPr>
              <a:t>Próximos</a:t>
            </a:r>
            <a:r>
              <a:rPr lang="en-US" sz="4400" dirty="0">
                <a:latin typeface="Segoe UI" panose="020B0502040204020203" pitchFamily="34" charset="0"/>
                <a:cs typeface="Segoe UI" panose="020B0502040204020203" pitchFamily="34" charset="0"/>
              </a:rPr>
              <a:t> </a:t>
            </a:r>
            <a:r>
              <a:rPr lang="en-US" sz="4400" dirty="0" err="1">
                <a:latin typeface="Segoe UI" panose="020B0502040204020203" pitchFamily="34" charset="0"/>
                <a:cs typeface="Segoe UI" panose="020B0502040204020203" pitchFamily="34" charset="0"/>
              </a:rPr>
              <a:t>passos</a:t>
            </a:r>
            <a:endParaRPr lang="en-US" sz="440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do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Obtenha</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Inicie</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a:t>
            </a: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treinamento</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noAutofit/>
          </a:bodyPr>
          <a:lstStyle/>
          <a:p>
            <a:r>
              <a:rPr lang="en-US" sz="4800" dirty="0">
                <a:latin typeface="Segoe UI" panose="020B0502040204020203" pitchFamily="34" charset="0"/>
                <a:cs typeface="Segoe UI" panose="020B0502040204020203" pitchFamily="34" charset="0"/>
              </a:rPr>
              <a:t>Por favor </a:t>
            </a:r>
            <a:r>
              <a:rPr lang="en-US" sz="4800" dirty="0" err="1">
                <a:latin typeface="Segoe UI" panose="020B0502040204020203" pitchFamily="34" charset="0"/>
                <a:cs typeface="Segoe UI" panose="020B0502040204020203" pitchFamily="34" charset="0"/>
              </a:rPr>
              <a:t>deixe</a:t>
            </a:r>
            <a:r>
              <a:rPr lang="en-US" sz="4800" dirty="0">
                <a:latin typeface="Segoe UI" panose="020B0502040204020203" pitchFamily="34" charset="0"/>
                <a:cs typeface="Segoe UI" panose="020B0502040204020203" pitchFamily="34" charset="0"/>
              </a:rPr>
              <a:t> </a:t>
            </a:r>
            <a:r>
              <a:rPr lang="en-US" sz="4800" dirty="0" err="1">
                <a:latin typeface="Segoe UI" panose="020B0502040204020203" pitchFamily="34" charset="0"/>
                <a:cs typeface="Segoe UI" panose="020B0502040204020203" pitchFamily="34" charset="0"/>
              </a:rPr>
              <a:t>seu</a:t>
            </a:r>
            <a:r>
              <a:rPr lang="en-US" sz="4800" dirty="0">
                <a:latin typeface="Segoe UI" panose="020B0502040204020203" pitchFamily="34" charset="0"/>
                <a:cs typeface="Segoe UI" panose="020B0502040204020203" pitchFamily="34" charset="0"/>
              </a:rPr>
              <a:t> feedback para a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Pesquisa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ao</a:t>
            </a: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 final do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evento</a:t>
            </a:r>
            <a:endPar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Família Visual Studio</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lvl="0" algn="ctr">
              <a:defRPr/>
            </a:pPr>
            <a:r>
              <a:rPr lang="pt-BR" sz="1200" dirty="0">
                <a:solidFill>
                  <a:srgbClr val="FFFFFE"/>
                </a:solidFill>
                <a:latin typeface="Segoe UI" panose="020B0502040204020203" pitchFamily="34" charset="0"/>
                <a:cs typeface="Segoe UI" panose="020B0502040204020203" pitchFamily="34" charset="0"/>
              </a:rPr>
              <a:t>+50 milhões de </a:t>
            </a:r>
            <a:r>
              <a:rPr lang="pt-BR" sz="1200" dirty="0" err="1">
                <a:solidFill>
                  <a:srgbClr val="FFFFFE"/>
                </a:solidFill>
                <a:latin typeface="Segoe UI" panose="020B0502040204020203" pitchFamily="34" charset="0"/>
                <a:cs typeface="Segoe UI" panose="020B0502040204020203" pitchFamily="34" charset="0"/>
              </a:rPr>
              <a:t>Devs</a:t>
            </a:r>
            <a:r>
              <a:rPr lang="pt-BR" sz="1200" dirty="0">
                <a:solidFill>
                  <a:srgbClr val="FFFFFE"/>
                </a:solidFill>
                <a:latin typeface="Segoe UI" panose="020B0502040204020203" pitchFamily="34" charset="0"/>
                <a:cs typeface="Segoe UI" panose="020B0502040204020203" pitchFamily="34" charset="0"/>
              </a:rPr>
              <a:t> ativos mensalmente</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150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milhões</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Devs</a:t>
            </a:r>
            <a:b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ao</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redor</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mundo</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2270298"/>
          </a:xfrm>
        </p:spPr>
        <p:txBody>
          <a:bodyPr/>
          <a:lstStyle/>
          <a:p>
            <a:r>
              <a:rPr lang="pt-BR" dirty="0">
                <a:latin typeface="Segoe UI" panose="020B0502040204020203" pitchFamily="34" charset="0"/>
                <a:cs typeface="Segoe UI" panose="020B0502040204020203" pitchFamily="34" charset="0"/>
              </a:rPr>
              <a:t>Personalize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extensões que disponibilizam funcionalidades alimentadas por IA de extensões, além de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 para uso no Chat. </a:t>
            </a:r>
            <a:r>
              <a:rPr lang="en-US" dirty="0">
                <a:latin typeface="Segoe UI" panose="020B0502040204020203" pitchFamily="34" charset="0"/>
                <a:cs typeface="Segoe UI" panose="020B0502040204020203" pitchFamily="34" charset="0"/>
              </a:rPr>
              <a:t>Ou, </a:t>
            </a:r>
            <a:r>
              <a:rPr lang="en-US" u="sng" dirty="0" err="1">
                <a:latin typeface="Segoe UI" panose="020B0502040204020203" pitchFamily="34" charset="0"/>
                <a:cs typeface="Segoe UI" panose="020B0502040204020203" pitchFamily="34" charset="0"/>
              </a:rPr>
              <a:t>construa</a:t>
            </a:r>
            <a:r>
              <a:rPr lang="en-US" u="sng" dirty="0">
                <a:latin typeface="Segoe UI" panose="020B0502040204020203" pitchFamily="34" charset="0"/>
                <a:cs typeface="Segoe UI" panose="020B0502040204020203" pitchFamily="34" charset="0"/>
              </a:rPr>
              <a:t> </a:t>
            </a:r>
            <a:r>
              <a:rPr lang="en-US" u="sng" dirty="0" err="1">
                <a:latin typeface="Segoe UI" panose="020B0502040204020203" pitchFamily="34" charset="0"/>
                <a:cs typeface="Segoe UI" panose="020B0502040204020203" pitchFamily="34" charset="0"/>
              </a:rPr>
              <a:t>sua</a:t>
            </a:r>
            <a:r>
              <a:rPr lang="en-US" u="sng" dirty="0">
                <a:latin typeface="Segoe UI" panose="020B0502040204020203" pitchFamily="34" charset="0"/>
                <a:cs typeface="Segoe UI" panose="020B0502040204020203" pitchFamily="34" charset="0"/>
              </a:rPr>
              <a:t> propria </a:t>
            </a:r>
            <a:r>
              <a:rPr lang="en-US" u="sng" dirty="0" err="1">
                <a:latin typeface="Segoe UI" panose="020B0502040204020203" pitchFamily="34" charset="0"/>
                <a:cs typeface="Segoe UI" panose="020B0502040204020203" pitchFamily="34" charset="0"/>
              </a:rPr>
              <a:t>extensão</a:t>
            </a:r>
            <a:r>
              <a:rPr lang="en-US" dirty="0">
                <a:latin typeface="Segoe UI" panose="020B0502040204020203" pitchFamily="34" charset="0"/>
                <a:cs typeface="Segoe UI" panose="020B0502040204020203" pitchFamily="34" charset="0"/>
              </a:rPr>
              <a:t> para </a:t>
            </a:r>
            <a:r>
              <a:rPr lang="en-US" dirty="0" err="1">
                <a:latin typeface="Segoe UI" panose="020B0502040204020203" pitchFamily="34" charset="0"/>
                <a:cs typeface="Segoe UI" panose="020B0502040204020203" pitchFamily="34" charset="0"/>
              </a:rPr>
              <a:t>empoderar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seu</a:t>
            </a:r>
            <a:r>
              <a:rPr lang="en-US" dirty="0">
                <a:latin typeface="Segoe UI" panose="020B0502040204020203" pitchFamily="34" charset="0"/>
                <a:cs typeface="Segoe UI" panose="020B0502040204020203" pitchFamily="34" charset="0"/>
              </a:rPr>
              <a:t> time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cenários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únicos</a:t>
            </a:r>
            <a:r>
              <a:rPr lang="en-US" dirty="0">
                <a:latin typeface="Segoe UI" panose="020B0502040204020203" pitchFamily="34" charset="0"/>
                <a:cs typeface="Segoe UI" panose="020B0502040204020203" pitchFamily="34" charset="0"/>
              </a:rPr>
              <a:t>.</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com </a:t>
            </a:r>
            <a:r>
              <a:rPr lang="en-US" dirty="0" err="1">
                <a:latin typeface="Segoe UI" panose="020B0502040204020203" pitchFamily="34" charset="0"/>
                <a:cs typeface="Segoe UI" panose="020B0502040204020203" pitchFamily="34" charset="0"/>
              </a:rPr>
              <a:t>extensões</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3"/>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751391"/>
            <a:ext cx="4435909" cy="1564127"/>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suporta a maioria das linguagens de programação. Várias já vêm incluídas, como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TypeScript</a:t>
            </a:r>
            <a:r>
              <a:rPr lang="pt-BR" dirty="0">
                <a:latin typeface="Segoe UI" panose="020B0502040204020203" pitchFamily="34" charset="0"/>
                <a:cs typeface="Segoe UI" panose="020B0502040204020203" pitchFamily="34" charset="0"/>
              </a:rPr>
              <a:t>, CSS e HTML, mas extensões para outras podem ser encontradas no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Marketplace.</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5186172" cy="538736"/>
          </a:xfrm>
        </p:spPr>
        <p:txBody>
          <a:bodyPr/>
          <a:lstStyle/>
          <a:p>
            <a:r>
              <a:rPr lang="en-US" sz="3200" dirty="0" err="1">
                <a:latin typeface="Segoe UI" panose="020B0502040204020203" pitchFamily="34" charset="0"/>
                <a:cs typeface="Segoe UI" panose="020B0502040204020203" pitchFamily="34" charset="0"/>
              </a:rPr>
              <a:t>Codifique</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em</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qualquer</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linguagem</a:t>
            </a:r>
            <a:endParaRPr lang="en-US" sz="3200"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1771304"/>
            <a:ext cx="4435909" cy="4192768"/>
          </a:xfrm>
        </p:spPr>
        <p:txBody>
          <a:bodyPr/>
          <a:lstStyle/>
          <a:p>
            <a:r>
              <a:rPr lang="pt-BR" dirty="0">
                <a:latin typeface="Segoe UI" panose="020B0502040204020203" pitchFamily="34" charset="0"/>
                <a:cs typeface="Segoe UI" panose="020B0502040204020203" pitchFamily="34" charset="0"/>
              </a:rPr>
              <a:t>Personalize a interface e o layout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que eles se adaptem ao seu estilo de codificação.</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permite que você modifique as cores na interface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atender às suas preferências e ambiente de trabalho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 que você compartilhe suas configurações de usuário em suas instâncias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um mecanismo de sincronização.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permitem que você crie conjuntos de personalizações e alterne rapidamente entre elas ou compartilhe as mesmas com outras pessoas.</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559819"/>
            <a:ext cx="4435906" cy="1075006"/>
          </a:xfrm>
        </p:spPr>
        <p:txBody>
          <a:bodyPr/>
          <a:lstStyle/>
          <a:p>
            <a:r>
              <a:rPr lang="en-US" dirty="0" err="1">
                <a:latin typeface="Segoe UI" panose="020B0502040204020203" pitchFamily="34" charset="0"/>
                <a:cs typeface="Segoe UI" panose="020B0502040204020203" pitchFamily="34" charset="0"/>
              </a:rPr>
              <a:t>Totalmente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personalizável</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2074457"/>
            <a:ext cx="4435909" cy="3889612"/>
          </a:xfrm>
        </p:spPr>
        <p:txBody>
          <a:bodyPr/>
          <a:lstStyle/>
          <a:p>
            <a:r>
              <a:rPr lang="pt-BR" dirty="0">
                <a:latin typeface="Segoe UI" panose="020B0502040204020203" pitchFamily="34" charset="0"/>
                <a:cs typeface="Segoe UI" panose="020B0502040204020203" pitchFamily="34" charset="0"/>
              </a:rPr>
              <a:t>Codifique onde você for mais produtivo, esteja você conectado à nuvem, a um repositório remoto ou no navegador com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for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Web (</a:t>
            </a:r>
            <a:r>
              <a:rPr lang="pt-BR" dirty="0" err="1">
                <a:latin typeface="Segoe UI" panose="020B0502040204020203" pitchFamily="34" charset="0"/>
                <a:cs typeface="Segoe UI" panose="020B0502040204020203" pitchFamily="34" charset="0"/>
              </a:rPr>
              <a:t>vscode.dev</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oferece suporte para </a:t>
            </a:r>
            <a:r>
              <a:rPr lang="pt-BR" dirty="0" err="1">
                <a:latin typeface="Segoe UI" panose="020B0502040204020203" pitchFamily="34" charset="0"/>
                <a:cs typeface="Segoe UI" panose="020B0502040204020203" pitchFamily="34" charset="0"/>
              </a:rPr>
              <a:t>Git</a:t>
            </a:r>
            <a:r>
              <a:rPr lang="pt-BR" dirty="0">
                <a:latin typeface="Segoe UI" panose="020B0502040204020203" pitchFamily="34" charset="0"/>
                <a:cs typeface="Segoe UI" panose="020B0502040204020203" pitchFamily="34" charset="0"/>
              </a:rPr>
              <a:t> out-</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-box (já pronto para uso). As integrações com outras ferramentas de gerenciamento de código estão disponíveis por meio de extensões.</a:t>
            </a:r>
          </a:p>
          <a:p>
            <a:r>
              <a:rPr lang="en-US" dirty="0">
                <a:latin typeface="Segoe UI" panose="020B0502040204020203" pitchFamily="34" charset="0"/>
                <a:cs typeface="Segoe UI" panose="020B0502040204020203" pitchFamily="34" charset="0"/>
                <a:hlinkClick r:id="rId4"/>
              </a:rPr>
              <a:t>GitHub </a:t>
            </a:r>
            <a:r>
              <a:rPr lang="en-US" dirty="0" err="1">
                <a:latin typeface="Segoe UI" panose="020B0502040204020203" pitchFamily="34" charset="0"/>
                <a:cs typeface="Segoe UI" panose="020B0502040204020203" pitchFamily="34" charset="0"/>
                <a:hlinkClick r:id="rId4"/>
              </a:rPr>
              <a:t>Codespaces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fornece ambientes de desenvolvimento baseados em nuvem para qualquer atividade, seja um projeto de longo prazo ou uma tarefa de curto prazo - como revisar um </a:t>
            </a:r>
            <a:r>
              <a:rPr lang="pt-BR" dirty="0" err="1">
                <a:latin typeface="Segoe UI" panose="020B0502040204020203" pitchFamily="34" charset="0"/>
                <a:cs typeface="Segoe UI" panose="020B0502040204020203" pitchFamily="34" charset="0"/>
              </a:rPr>
              <a:t>pull</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request</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818866"/>
            <a:ext cx="4435906" cy="1050303"/>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qualquer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lugar</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481</TotalTime>
  <Words>2985</Words>
  <Application>Microsoft Office PowerPoint</Application>
  <PresentationFormat>Widescreen</PresentationFormat>
  <Paragraphs>230</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Exemplo prático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Próximos passos</vt:lpstr>
      <vt:lpstr>Por favor deixe seu feedback para a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Renato Groffe</cp:lastModifiedBy>
  <cp:revision>39</cp:revision>
  <dcterms:created xsi:type="dcterms:W3CDTF">2025-08-14T19:54:55Z</dcterms:created>
  <dcterms:modified xsi:type="dcterms:W3CDTF">2025-09-27T07:13:02Z</dcterms:modified>
  <cp:category/>
</cp:coreProperties>
</file>